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72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12.10.2021.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ac46d4e9-b211-4ebc-ac60-0e398b895e0f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1: </a:t>
            </a:r>
            <a:r>
              <a:rPr lang="hr-HR" sz="2800" dirty="0" err="1"/>
              <a:t>Lesson</a:t>
            </a:r>
            <a:r>
              <a:rPr lang="hr-HR" sz="2800" dirty="0"/>
              <a:t> 4</a:t>
            </a:r>
            <a:br>
              <a:rPr lang="hr-HR" sz="2800" dirty="0"/>
            </a:br>
            <a:r>
              <a:rPr lang="hr-HR" sz="2800" dirty="0"/>
              <a:t/>
            </a:r>
            <a:br>
              <a:rPr lang="hr-HR" sz="2800" dirty="0"/>
            </a:br>
            <a:r>
              <a:rPr lang="hr-HR" sz="2800" dirty="0" err="1"/>
              <a:t>Sounds</a:t>
            </a:r>
            <a:r>
              <a:rPr lang="hr-HR" sz="2800" dirty="0"/>
              <a:t> </a:t>
            </a:r>
            <a:r>
              <a:rPr lang="hr-HR" sz="2800" dirty="0" err="1"/>
              <a:t>like</a:t>
            </a:r>
            <a:r>
              <a:rPr lang="hr-HR" sz="2800" dirty="0"/>
              <a:t> a plan</a:t>
            </a: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=""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Otvori sljedeću poveznicu, te odaberi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LEARN MORE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hr-HR" sz="2000" i="1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hr-HR" sz="2000" dirty="0">
                <a:solidFill>
                  <a:prstClr val="black"/>
                </a:solidFill>
                <a:hlinkClick r:id="rId4"/>
              </a:rPr>
              <a:t>www.e-sfera.hr/dodatni-digitalni-sadrzaji/ac46d4e9-b211-4ebc-ac60-0e398b895e0f/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DE0767-FD4A-423D-A3A5-2F983DD9B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177800"/>
            <a:ext cx="6134100" cy="3098124"/>
          </a:xfrm>
        </p:spPr>
        <p:txBody>
          <a:bodyPr>
            <a:normAutofit/>
          </a:bodyPr>
          <a:lstStyle/>
          <a:p>
            <a:r>
              <a:rPr lang="hr-HR" b="1" dirty="0" err="1" smtClean="0"/>
              <a:t>Read</a:t>
            </a:r>
            <a:r>
              <a:rPr lang="hr-HR" b="1" dirty="0" smtClean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Fun</a:t>
            </a:r>
            <a:r>
              <a:rPr lang="hr-HR" b="1" dirty="0"/>
              <a:t> </a:t>
            </a:r>
            <a:r>
              <a:rPr lang="hr-HR" b="1" dirty="0" err="1"/>
              <a:t>fact</a:t>
            </a:r>
            <a:r>
              <a:rPr lang="hr-HR" b="1" dirty="0"/>
              <a:t>. </a:t>
            </a:r>
            <a:endParaRPr lang="hr-HR" i="1" dirty="0"/>
          </a:p>
          <a:p>
            <a:r>
              <a:rPr lang="hr-HR" b="1" dirty="0" err="1"/>
              <a:t>Task</a:t>
            </a:r>
            <a:r>
              <a:rPr lang="hr-HR" b="1" dirty="0"/>
              <a:t> 1: </a:t>
            </a:r>
            <a:r>
              <a:rPr lang="hr-HR" b="1" dirty="0" err="1"/>
              <a:t>Answer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questions</a:t>
            </a:r>
            <a:r>
              <a:rPr lang="hr-HR" b="1" dirty="0" err="1" smtClean="0"/>
              <a:t>.</a:t>
            </a:r>
            <a:r>
              <a:rPr lang="hr-HR" i="1" dirty="0" smtClean="0"/>
              <a:t>. 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8B7644-929C-4449-8D01-FF259DEA93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9A96DD6-445E-4BB8-9DC7-26F301F055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13095" b="1425"/>
          <a:stretch/>
        </p:blipFill>
        <p:spPr>
          <a:xfrm>
            <a:off x="741432" y="3164799"/>
            <a:ext cx="7250874" cy="351540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3A24B7-3189-4D5E-80BB-0213D85CE751}"/>
              </a:ext>
            </a:extLst>
          </p:cNvPr>
          <p:cNvSpPr txBox="1"/>
          <p:nvPr/>
        </p:nvSpPr>
        <p:spPr>
          <a:xfrm>
            <a:off x="8123068" y="4145872"/>
            <a:ext cx="374637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1 </a:t>
            </a:r>
            <a:r>
              <a:rPr lang="en-US" sz="1600" i="1" dirty="0">
                <a:solidFill>
                  <a:srgbClr val="FF0000"/>
                </a:solidFill>
              </a:rPr>
              <a:t>Spring Fling festival takes place at North Melbourne on 3rd Saturday in October.</a:t>
            </a:r>
            <a:endParaRPr lang="hr-HR" sz="1600" i="1" dirty="0">
              <a:solidFill>
                <a:srgbClr val="FF0000"/>
              </a:solidFill>
            </a:endParaRPr>
          </a:p>
          <a:p>
            <a:r>
              <a:rPr lang="en-US" sz="1600" i="1" dirty="0">
                <a:solidFill>
                  <a:srgbClr val="FF0000"/>
                </a:solidFill>
              </a:rPr>
              <a:t>2 It offers a variety of live music and dance performances.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3 Yes, at Mamma Mia (Italian) and Wrap ’n’ Roll (Vietnamese) food truck.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4 V-ice food truck offers vegan desserts.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5 Yes, they can.</a:t>
            </a:r>
          </a:p>
          <a:p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611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F9A1A1-661F-417F-97CE-50253A680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760" y="330200"/>
            <a:ext cx="5904390" cy="2035243"/>
          </a:xfrm>
        </p:spPr>
        <p:txBody>
          <a:bodyPr>
            <a:normAutofit/>
          </a:bodyPr>
          <a:lstStyle/>
          <a:p>
            <a:r>
              <a:rPr lang="hr-HR" b="1" dirty="0"/>
              <a:t>Read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dialogue</a:t>
            </a:r>
            <a:r>
              <a:rPr lang="hr-HR" b="1" dirty="0"/>
              <a:t> </a:t>
            </a:r>
            <a:r>
              <a:rPr lang="hr-HR" b="1" dirty="0" err="1"/>
              <a:t>between</a:t>
            </a:r>
            <a:r>
              <a:rPr lang="hr-HR" b="1" dirty="0"/>
              <a:t> Olivia </a:t>
            </a:r>
            <a:r>
              <a:rPr lang="hr-HR" b="1" dirty="0" err="1"/>
              <a:t>and</a:t>
            </a:r>
            <a:r>
              <a:rPr lang="hr-HR" b="1" dirty="0"/>
              <a:t> Charlie A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notice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structure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bold</a:t>
            </a:r>
            <a:r>
              <a:rPr lang="hr-HR" b="1" dirty="0"/>
              <a:t>.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DDD710E-421B-4D0A-B006-53673C7D25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1467F9A0-DD73-49FB-8F14-3B499E3B9326}"/>
              </a:ext>
            </a:extLst>
          </p:cNvPr>
          <p:cNvCxnSpPr/>
          <p:nvPr/>
        </p:nvCxnSpPr>
        <p:spPr>
          <a:xfrm>
            <a:off x="1590675" y="1543050"/>
            <a:ext cx="60007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C2640F68-74CF-46DE-9C37-763E16A460F7}"/>
              </a:ext>
            </a:extLst>
          </p:cNvPr>
          <p:cNvCxnSpPr/>
          <p:nvPr/>
        </p:nvCxnSpPr>
        <p:spPr>
          <a:xfrm>
            <a:off x="1112761" y="1695450"/>
            <a:ext cx="600075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98BFA14-52E1-4387-A183-BDFC206D7D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0712" y="2507486"/>
            <a:ext cx="3415704" cy="304993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C5E8585-F586-4454-B730-F1920560DD5B}"/>
              </a:ext>
            </a:extLst>
          </p:cNvPr>
          <p:cNvSpPr txBox="1"/>
          <p:nvPr/>
        </p:nvSpPr>
        <p:spPr>
          <a:xfrm>
            <a:off x="6285390" y="2601157"/>
            <a:ext cx="5042517" cy="31393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contiuous</a:t>
            </a:r>
            <a:endParaRPr lang="hr-HR" dirty="0"/>
          </a:p>
          <a:p>
            <a:endParaRPr lang="hr-HR" dirty="0"/>
          </a:p>
          <a:p>
            <a:r>
              <a:rPr lang="hr-HR" dirty="0" err="1"/>
              <a:t>Present</a:t>
            </a:r>
            <a:r>
              <a:rPr lang="hr-HR" dirty="0"/>
              <a:t> </a:t>
            </a:r>
            <a:r>
              <a:rPr lang="hr-HR" dirty="0" err="1"/>
              <a:t>continuous</a:t>
            </a:r>
            <a:r>
              <a:rPr lang="hr-HR" dirty="0"/>
              <a:t> je sadašnje glagolsko vrijeme koje upotrebljavamo kada opisujemo radnju koja se događa </a:t>
            </a:r>
            <a:r>
              <a:rPr lang="hr-HR" b="1" dirty="0"/>
              <a:t>sada</a:t>
            </a:r>
            <a:r>
              <a:rPr lang="hr-HR" dirty="0"/>
              <a:t> (</a:t>
            </a:r>
            <a:r>
              <a:rPr lang="hr-HR" i="1" dirty="0" err="1"/>
              <a:t>now</a:t>
            </a:r>
            <a:r>
              <a:rPr lang="hr-HR" i="1" dirty="0"/>
              <a:t>, at </a:t>
            </a:r>
            <a:r>
              <a:rPr lang="hr-HR" i="1" dirty="0" err="1"/>
              <a:t>the</a:t>
            </a:r>
            <a:r>
              <a:rPr lang="hr-HR" i="1" dirty="0"/>
              <a:t> moment</a:t>
            </a:r>
            <a:r>
              <a:rPr lang="hr-HR" dirty="0"/>
              <a:t>) ili kada govorimo o </a:t>
            </a:r>
            <a:r>
              <a:rPr lang="hr-HR" b="1" dirty="0"/>
              <a:t>planovima u nedalekoj budućnosti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dirty="0"/>
              <a:t>Tvorba: am/</a:t>
            </a:r>
            <a:r>
              <a:rPr lang="hr-HR" dirty="0" err="1"/>
              <a:t>is</a:t>
            </a:r>
            <a:r>
              <a:rPr lang="hr-HR" dirty="0"/>
              <a:t>/are + glagol(ING)</a:t>
            </a:r>
          </a:p>
          <a:p>
            <a:r>
              <a:rPr lang="hr-HR" i="1" dirty="0"/>
              <a:t>I </a:t>
            </a:r>
            <a:r>
              <a:rPr lang="hr-HR" b="1" i="1" dirty="0"/>
              <a:t>am</a:t>
            </a:r>
            <a:r>
              <a:rPr lang="hr-HR" i="1" dirty="0"/>
              <a:t> </a:t>
            </a:r>
            <a:r>
              <a:rPr lang="hr-HR" i="1" dirty="0" err="1"/>
              <a:t>shopp</a:t>
            </a:r>
            <a:r>
              <a:rPr lang="hr-HR" b="1" i="1" dirty="0" err="1"/>
              <a:t>ing</a:t>
            </a:r>
            <a:r>
              <a:rPr lang="hr-HR" i="1" dirty="0"/>
              <a:t>.</a:t>
            </a:r>
          </a:p>
          <a:p>
            <a:r>
              <a:rPr lang="hr-HR" i="1" dirty="0"/>
              <a:t>You/</a:t>
            </a:r>
            <a:r>
              <a:rPr lang="hr-HR" i="1" dirty="0" err="1"/>
              <a:t>We</a:t>
            </a:r>
            <a:r>
              <a:rPr lang="hr-HR" i="1" dirty="0"/>
              <a:t>/</a:t>
            </a:r>
            <a:r>
              <a:rPr lang="hr-HR" i="1" dirty="0" err="1"/>
              <a:t>They</a:t>
            </a:r>
            <a:r>
              <a:rPr lang="hr-HR" i="1" dirty="0"/>
              <a:t> </a:t>
            </a:r>
            <a:r>
              <a:rPr lang="hr-HR" b="1" i="1" dirty="0"/>
              <a:t>are</a:t>
            </a:r>
            <a:r>
              <a:rPr lang="hr-HR" i="1" dirty="0"/>
              <a:t> </a:t>
            </a:r>
            <a:r>
              <a:rPr lang="hr-HR" i="1" dirty="0" err="1"/>
              <a:t>fish</a:t>
            </a:r>
            <a:r>
              <a:rPr lang="hr-HR" b="1" i="1" dirty="0" err="1"/>
              <a:t>ing</a:t>
            </a:r>
            <a:r>
              <a:rPr lang="hr-HR" i="1" dirty="0"/>
              <a:t>.</a:t>
            </a:r>
          </a:p>
          <a:p>
            <a:r>
              <a:rPr lang="hr-HR" i="1" dirty="0"/>
              <a:t>He/</a:t>
            </a:r>
            <a:r>
              <a:rPr lang="hr-HR" i="1" dirty="0" err="1"/>
              <a:t>she</a:t>
            </a:r>
            <a:r>
              <a:rPr lang="hr-HR" i="1" dirty="0"/>
              <a:t>/</a:t>
            </a:r>
            <a:r>
              <a:rPr lang="hr-HR" i="1" dirty="0" err="1"/>
              <a:t>it</a:t>
            </a:r>
            <a:r>
              <a:rPr lang="hr-HR" i="1" dirty="0"/>
              <a:t> </a:t>
            </a:r>
            <a:r>
              <a:rPr lang="hr-HR" b="1" i="1" dirty="0" err="1"/>
              <a:t>is</a:t>
            </a:r>
            <a:r>
              <a:rPr lang="hr-HR" i="1" dirty="0"/>
              <a:t> </a:t>
            </a:r>
            <a:r>
              <a:rPr lang="hr-HR" i="1" dirty="0" err="1"/>
              <a:t>vist</a:t>
            </a:r>
            <a:r>
              <a:rPr lang="hr-HR" b="1" i="1" dirty="0" err="1"/>
              <a:t>ing</a:t>
            </a:r>
            <a:r>
              <a:rPr lang="hr-HR" i="1" dirty="0"/>
              <a:t> London.</a:t>
            </a:r>
          </a:p>
        </p:txBody>
      </p:sp>
    </p:spTree>
    <p:extLst>
      <p:ext uri="{BB962C8B-B14F-4D97-AF65-F5344CB8AC3E}">
        <p14:creationId xmlns="" xmlns:p14="http://schemas.microsoft.com/office/powerpoint/2010/main" val="2210148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722E5D-C69A-4C37-940E-75325108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575" y="758824"/>
            <a:ext cx="6153150" cy="4994276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2: </a:t>
            </a:r>
            <a:r>
              <a:rPr lang="hr-HR" b="1" dirty="0" err="1"/>
              <a:t>Write</a:t>
            </a:r>
            <a:r>
              <a:rPr lang="hr-HR" b="1" dirty="0"/>
              <a:t> a </a:t>
            </a:r>
            <a:r>
              <a:rPr lang="hr-HR" b="1" dirty="0" err="1"/>
              <a:t>dialogue</a:t>
            </a:r>
            <a:r>
              <a:rPr lang="hr-HR" b="1" dirty="0"/>
              <a:t> </a:t>
            </a:r>
            <a:r>
              <a:rPr lang="hr-HR" b="1" dirty="0" err="1"/>
              <a:t>between</a:t>
            </a:r>
            <a:r>
              <a:rPr lang="hr-HR" b="1" dirty="0"/>
              <a:t> Olivia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any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her</a:t>
            </a:r>
            <a:r>
              <a:rPr lang="hr-HR" b="1" dirty="0"/>
              <a:t> </a:t>
            </a:r>
            <a:r>
              <a:rPr lang="hr-HR" b="1" dirty="0" err="1"/>
              <a:t>friends</a:t>
            </a:r>
            <a:r>
              <a:rPr lang="hr-HR" b="1" dirty="0"/>
              <a:t>. Don’t </a:t>
            </a:r>
            <a:r>
              <a:rPr lang="hr-HR" b="1" dirty="0" err="1"/>
              <a:t>forget</a:t>
            </a:r>
            <a:r>
              <a:rPr lang="hr-HR" b="1" dirty="0"/>
              <a:t> to use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present</a:t>
            </a:r>
            <a:r>
              <a:rPr lang="hr-HR" b="1" dirty="0"/>
              <a:t> </a:t>
            </a:r>
            <a:r>
              <a:rPr lang="hr-HR" b="1" dirty="0" err="1"/>
              <a:t>continuous</a:t>
            </a:r>
            <a:r>
              <a:rPr lang="hr-HR" b="1" dirty="0"/>
              <a:t>. </a:t>
            </a:r>
            <a:endParaRPr lang="hr-HR" i="1" dirty="0"/>
          </a:p>
          <a:p>
            <a:pPr marL="0" indent="0">
              <a:buNone/>
            </a:pPr>
            <a:r>
              <a:rPr lang="hr-HR" i="1" dirty="0" err="1" smtClean="0"/>
              <a:t>E.g</a:t>
            </a:r>
            <a:r>
              <a:rPr lang="hr-HR" i="1" dirty="0" smtClean="0"/>
              <a:t>.:</a:t>
            </a:r>
            <a:endParaRPr lang="hr-HR" i="1" dirty="0"/>
          </a:p>
          <a:p>
            <a:pPr marL="0" indent="0">
              <a:buNone/>
            </a:pPr>
            <a:r>
              <a:rPr lang="hr-HR" b="1" i="1" dirty="0"/>
              <a:t>Olivia</a:t>
            </a:r>
            <a:r>
              <a:rPr lang="hr-HR" i="1" dirty="0"/>
              <a:t>: </a:t>
            </a:r>
            <a:r>
              <a:rPr lang="hr-HR" i="1" dirty="0">
                <a:solidFill>
                  <a:srgbClr val="0070C0"/>
                </a:solidFill>
              </a:rPr>
              <a:t>Hi, Harvey. </a:t>
            </a:r>
            <a:r>
              <a:rPr lang="hr-HR" i="1" dirty="0" err="1">
                <a:solidFill>
                  <a:srgbClr val="0070C0"/>
                </a:solidFill>
              </a:rPr>
              <a:t>Have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you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got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any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plans</a:t>
            </a:r>
            <a:r>
              <a:rPr lang="hr-HR" i="1" dirty="0">
                <a:solidFill>
                  <a:srgbClr val="0070C0"/>
                </a:solidFill>
              </a:rPr>
              <a:t> for </a:t>
            </a:r>
            <a:r>
              <a:rPr lang="hr-HR" i="1" dirty="0" err="1">
                <a:solidFill>
                  <a:srgbClr val="0070C0"/>
                </a:solidFill>
              </a:rPr>
              <a:t>this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Saturday</a:t>
            </a:r>
            <a:r>
              <a:rPr lang="hr-HR" i="1" dirty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r>
              <a:rPr lang="hr-HR" b="1" i="1" dirty="0"/>
              <a:t>Harvey</a:t>
            </a:r>
            <a:r>
              <a:rPr lang="hr-HR" i="1" dirty="0"/>
              <a:t>: </a:t>
            </a:r>
            <a:r>
              <a:rPr lang="hr-HR" i="1" dirty="0" err="1">
                <a:solidFill>
                  <a:srgbClr val="0070C0"/>
                </a:solidFill>
              </a:rPr>
              <a:t>Hey</a:t>
            </a:r>
            <a:r>
              <a:rPr lang="hr-HR" i="1" dirty="0">
                <a:solidFill>
                  <a:srgbClr val="0070C0"/>
                </a:solidFill>
              </a:rPr>
              <a:t>, Olivia. I </a:t>
            </a:r>
            <a:r>
              <a:rPr lang="hr-HR" b="1" i="1" dirty="0">
                <a:solidFill>
                  <a:srgbClr val="0070C0"/>
                </a:solidFill>
              </a:rPr>
              <a:t>am </a:t>
            </a:r>
            <a:r>
              <a:rPr lang="hr-HR" b="1" i="1" dirty="0" err="1">
                <a:solidFill>
                  <a:srgbClr val="0070C0"/>
                </a:solidFill>
              </a:rPr>
              <a:t>attending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language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classes</a:t>
            </a:r>
            <a:r>
              <a:rPr lang="hr-HR" i="1" dirty="0">
                <a:solidFill>
                  <a:srgbClr val="0070C0"/>
                </a:solidFill>
              </a:rPr>
              <a:t> at 9.30</a:t>
            </a:r>
            <a:r>
              <a:rPr lang="hr-HR" i="1" dirty="0" smtClean="0">
                <a:solidFill>
                  <a:srgbClr val="0070C0"/>
                </a:solidFill>
              </a:rPr>
              <a:t>.</a:t>
            </a:r>
            <a:br>
              <a:rPr lang="hr-HR" i="1" dirty="0" smtClean="0">
                <a:solidFill>
                  <a:srgbClr val="0070C0"/>
                </a:solidFill>
              </a:rPr>
            </a:br>
            <a:r>
              <a:rPr lang="hr-HR" i="1" dirty="0" smtClean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After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that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smtClean="0">
                <a:solidFill>
                  <a:srgbClr val="0070C0"/>
                </a:solidFill>
              </a:rPr>
              <a:t>I </a:t>
            </a:r>
            <a:r>
              <a:rPr lang="hr-HR" b="1" i="1" dirty="0">
                <a:solidFill>
                  <a:srgbClr val="0070C0"/>
                </a:solidFill>
              </a:rPr>
              <a:t>am </a:t>
            </a:r>
            <a:r>
              <a:rPr lang="hr-HR" b="1" i="1" dirty="0" err="1">
                <a:solidFill>
                  <a:srgbClr val="0070C0"/>
                </a:solidFill>
              </a:rPr>
              <a:t>tutoring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my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cousin</a:t>
            </a:r>
            <a:r>
              <a:rPr lang="hr-HR" i="1" dirty="0">
                <a:solidFill>
                  <a:srgbClr val="0070C0"/>
                </a:solidFill>
              </a:rPr>
              <a:t> at 12. I am free </a:t>
            </a:r>
            <a:r>
              <a:rPr lang="hr-HR" i="1" dirty="0" err="1">
                <a:solidFill>
                  <a:srgbClr val="0070C0"/>
                </a:solidFill>
              </a:rPr>
              <a:t>form</a:t>
            </a:r>
            <a:r>
              <a:rPr lang="hr-HR" i="1" dirty="0">
                <a:solidFill>
                  <a:srgbClr val="0070C0"/>
                </a:solidFill>
              </a:rPr>
              <a:t> 12.30 </a:t>
            </a:r>
            <a:r>
              <a:rPr lang="hr-HR" i="1" dirty="0" err="1">
                <a:solidFill>
                  <a:srgbClr val="0070C0"/>
                </a:solidFill>
              </a:rPr>
              <a:t>until</a:t>
            </a:r>
            <a:r>
              <a:rPr lang="hr-HR" i="1" dirty="0">
                <a:solidFill>
                  <a:srgbClr val="0070C0"/>
                </a:solidFill>
              </a:rPr>
              <a:t> 3 </a:t>
            </a:r>
            <a:r>
              <a:rPr lang="hr-HR" i="1" dirty="0" err="1">
                <a:solidFill>
                  <a:srgbClr val="0070C0"/>
                </a:solidFill>
              </a:rPr>
              <a:t>when</a:t>
            </a:r>
            <a:r>
              <a:rPr lang="hr-HR" i="1" dirty="0">
                <a:solidFill>
                  <a:srgbClr val="0070C0"/>
                </a:solidFill>
              </a:rPr>
              <a:t> I </a:t>
            </a:r>
            <a:r>
              <a:rPr lang="hr-HR" b="1" i="1" dirty="0">
                <a:solidFill>
                  <a:srgbClr val="0070C0"/>
                </a:solidFill>
              </a:rPr>
              <a:t>am </a:t>
            </a:r>
            <a:r>
              <a:rPr lang="hr-HR" b="1" i="1" dirty="0" err="1">
                <a:solidFill>
                  <a:srgbClr val="0070C0"/>
                </a:solidFill>
              </a:rPr>
              <a:t>having</a:t>
            </a:r>
            <a:r>
              <a:rPr lang="hr-HR" b="1" i="1" dirty="0">
                <a:solidFill>
                  <a:srgbClr val="0070C0"/>
                </a:solidFill>
              </a:rPr>
              <a:t> </a:t>
            </a:r>
            <a:r>
              <a:rPr lang="hr-HR" i="1" dirty="0">
                <a:solidFill>
                  <a:srgbClr val="0070C0"/>
                </a:solidFill>
              </a:rPr>
              <a:t>a </a:t>
            </a:r>
            <a:r>
              <a:rPr lang="hr-HR" i="1" dirty="0" err="1">
                <a:solidFill>
                  <a:srgbClr val="0070C0"/>
                </a:solidFill>
              </a:rPr>
              <a:t>barbie</a:t>
            </a:r>
            <a:r>
              <a:rPr lang="hr-HR" i="1" dirty="0">
                <a:solidFill>
                  <a:srgbClr val="0070C0"/>
                </a:solidFill>
              </a:rPr>
              <a:t> at </a:t>
            </a:r>
            <a:r>
              <a:rPr lang="hr-HR" i="1" dirty="0" err="1">
                <a:solidFill>
                  <a:srgbClr val="0070C0"/>
                </a:solidFill>
              </a:rPr>
              <a:t>my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aunt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and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uncle’s</a:t>
            </a:r>
            <a:r>
              <a:rPr lang="hr-HR" i="1" dirty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F34CBC1-DCE2-4144-9915-1DC4D436FA9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78492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ECC4EA-0D3B-4089-B327-7F2F4B749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219" y="280910"/>
            <a:ext cx="5495278" cy="2333707"/>
          </a:xfrm>
        </p:spPr>
        <p:txBody>
          <a:bodyPr>
            <a:normAutofit/>
          </a:bodyPr>
          <a:lstStyle/>
          <a:p>
            <a:r>
              <a:rPr lang="hr-HR" b="1" dirty="0" err="1"/>
              <a:t>Answer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questions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3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Task</a:t>
            </a:r>
            <a:r>
              <a:rPr lang="hr-HR" b="1" dirty="0"/>
              <a:t> 4. </a:t>
            </a:r>
            <a:endParaRPr lang="hr-HR" i="1" dirty="0"/>
          </a:p>
          <a:p>
            <a:r>
              <a:rPr lang="hr-HR" b="1" dirty="0" err="1"/>
              <a:t>Task</a:t>
            </a:r>
            <a:r>
              <a:rPr lang="hr-HR" b="1" dirty="0"/>
              <a:t> 5: </a:t>
            </a:r>
            <a:r>
              <a:rPr lang="hr-HR" b="1" dirty="0" err="1"/>
              <a:t>What</a:t>
            </a:r>
            <a:r>
              <a:rPr lang="hr-HR" b="1" dirty="0"/>
              <a:t> are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plans</a:t>
            </a:r>
            <a:r>
              <a:rPr lang="hr-HR" b="1" dirty="0"/>
              <a:t> for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near</a:t>
            </a:r>
            <a:r>
              <a:rPr lang="hr-HR" b="1" dirty="0"/>
              <a:t> future? 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7655740-15D0-4964-8155-9B0152628A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865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166CBF-299D-4419-8516-8B6B992758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0813" y="2738904"/>
            <a:ext cx="5080301" cy="396247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181FD1-9A1E-4CD0-A37A-EEF28D6B0125}"/>
              </a:ext>
            </a:extLst>
          </p:cNvPr>
          <p:cNvSpPr txBox="1"/>
          <p:nvPr/>
        </p:nvSpPr>
        <p:spPr>
          <a:xfrm>
            <a:off x="7199469" y="2876365"/>
            <a:ext cx="435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3 </a:t>
            </a:r>
            <a:r>
              <a:rPr lang="en-US" i="1" dirty="0">
                <a:solidFill>
                  <a:srgbClr val="FF0000"/>
                </a:solidFill>
              </a:rPr>
              <a:t>Charlie A, Harvey and Lucas are free to see Left Turn with Olivia.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9FD04D8-391F-4CC9-83E4-5DDA1AD80637}"/>
              </a:ext>
            </a:extLst>
          </p:cNvPr>
          <p:cNvSpPr txBox="1"/>
          <p:nvPr/>
        </p:nvSpPr>
        <p:spPr>
          <a:xfrm>
            <a:off x="7199468" y="3643219"/>
            <a:ext cx="435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4 They can leave at 1.30 after Charlie A finishes her family lunch at granny Vicky’s.</a:t>
            </a:r>
          </a:p>
        </p:txBody>
      </p:sp>
    </p:spTree>
    <p:extLst>
      <p:ext uri="{BB962C8B-B14F-4D97-AF65-F5344CB8AC3E}">
        <p14:creationId xmlns="" xmlns:p14="http://schemas.microsoft.com/office/powerpoint/2010/main" val="119028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5763C94-0E14-4EA2-9659-CDF2CF449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2008" y="625566"/>
            <a:ext cx="4715595" cy="4798689"/>
          </a:xfrm>
        </p:spPr>
        <p:txBody>
          <a:bodyPr>
            <a:normAutofit fontScale="92500"/>
          </a:bodyPr>
          <a:lstStyle/>
          <a:p>
            <a:r>
              <a:rPr lang="hr-HR" b="1" dirty="0"/>
              <a:t>Open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workbook</a:t>
            </a:r>
            <a:r>
              <a:rPr lang="hr-HR" b="1" dirty="0"/>
              <a:t>, </a:t>
            </a:r>
            <a:r>
              <a:rPr lang="hr-HR" b="1" dirty="0" err="1"/>
              <a:t>page</a:t>
            </a:r>
            <a:r>
              <a:rPr lang="hr-HR" b="1" dirty="0"/>
              <a:t> 13</a:t>
            </a:r>
          </a:p>
          <a:p>
            <a:r>
              <a:rPr lang="hr-HR" b="1" dirty="0" err="1"/>
              <a:t>Task</a:t>
            </a:r>
            <a:r>
              <a:rPr lang="hr-HR" b="1" dirty="0"/>
              <a:t> 1: </a:t>
            </a:r>
            <a:r>
              <a:rPr lang="hr-HR" b="1" dirty="0" err="1"/>
              <a:t>Match</a:t>
            </a:r>
            <a:r>
              <a:rPr lang="hr-HR" b="1" dirty="0"/>
              <a:t>. </a:t>
            </a:r>
            <a:endParaRPr lang="hr-HR" i="1" dirty="0"/>
          </a:p>
          <a:p>
            <a:r>
              <a:rPr lang="hr-HR" b="1" dirty="0" err="1"/>
              <a:t>Task</a:t>
            </a:r>
            <a:r>
              <a:rPr lang="hr-HR" b="1" dirty="0"/>
              <a:t> 2: </a:t>
            </a:r>
            <a:r>
              <a:rPr lang="hr-HR" b="1" dirty="0" err="1"/>
              <a:t>Give</a:t>
            </a:r>
            <a:r>
              <a:rPr lang="hr-HR" b="1" dirty="0"/>
              <a:t> a </a:t>
            </a:r>
            <a:r>
              <a:rPr lang="hr-HR" b="1" dirty="0" err="1"/>
              <a:t>catchy</a:t>
            </a:r>
            <a:r>
              <a:rPr lang="hr-HR" b="1" dirty="0"/>
              <a:t> </a:t>
            </a:r>
            <a:r>
              <a:rPr lang="hr-HR" b="1" dirty="0" err="1"/>
              <a:t>name</a:t>
            </a:r>
            <a:r>
              <a:rPr lang="hr-HR" b="1" dirty="0"/>
              <a:t> to a </a:t>
            </a:r>
            <a:r>
              <a:rPr lang="hr-HR" b="1" dirty="0" err="1"/>
              <a:t>food</a:t>
            </a:r>
            <a:r>
              <a:rPr lang="hr-HR" b="1" dirty="0"/>
              <a:t> </a:t>
            </a:r>
            <a:r>
              <a:rPr lang="hr-HR" b="1" dirty="0" err="1"/>
              <a:t>truck</a:t>
            </a:r>
            <a:r>
              <a:rPr lang="hr-HR" b="1" dirty="0" err="1" smtClean="0"/>
              <a:t>.</a:t>
            </a:r>
            <a:r>
              <a:rPr lang="hr-HR" i="1" dirty="0" smtClean="0"/>
              <a:t>.</a:t>
            </a:r>
            <a:endParaRPr lang="hr-HR" i="1" dirty="0"/>
          </a:p>
          <a:p>
            <a:pPr marL="0" indent="0">
              <a:buNone/>
            </a:pPr>
            <a:r>
              <a:rPr lang="hr-HR" i="1" dirty="0" err="1" smtClean="0"/>
              <a:t>E.g</a:t>
            </a:r>
            <a:r>
              <a:rPr lang="hr-HR" i="1" dirty="0" smtClean="0"/>
              <a:t>.:</a:t>
            </a:r>
            <a:endParaRPr lang="hr-HR" i="1" dirty="0"/>
          </a:p>
          <a:p>
            <a:pPr marL="0" indent="0">
              <a:buNone/>
            </a:pPr>
            <a:r>
              <a:rPr lang="hr-HR" i="1" dirty="0" err="1">
                <a:solidFill>
                  <a:srgbClr val="0070C0"/>
                </a:solidFill>
              </a:rPr>
              <a:t>Mexican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food</a:t>
            </a:r>
            <a:r>
              <a:rPr lang="hr-HR" i="1" dirty="0">
                <a:solidFill>
                  <a:srgbClr val="0070C0"/>
                </a:solidFill>
              </a:rPr>
              <a:t> – </a:t>
            </a:r>
            <a:r>
              <a:rPr lang="hr-HR" i="1" dirty="0" err="1">
                <a:solidFill>
                  <a:srgbClr val="0070C0"/>
                </a:solidFill>
              </a:rPr>
              <a:t>burritos</a:t>
            </a:r>
            <a:r>
              <a:rPr lang="hr-HR" i="1" dirty="0">
                <a:solidFill>
                  <a:srgbClr val="0070C0"/>
                </a:solidFill>
              </a:rPr>
              <a:t>, </a:t>
            </a:r>
            <a:r>
              <a:rPr lang="hr-HR" i="1" dirty="0" err="1">
                <a:solidFill>
                  <a:srgbClr val="0070C0"/>
                </a:solidFill>
              </a:rPr>
              <a:t>nachos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and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enchiladas</a:t>
            </a:r>
            <a:r>
              <a:rPr lang="hr-HR" i="1" dirty="0">
                <a:solidFill>
                  <a:srgbClr val="0070C0"/>
                </a:solidFill>
              </a:rPr>
              <a:t> – </a:t>
            </a:r>
            <a:r>
              <a:rPr lang="hr-HR" i="1" dirty="0">
                <a:solidFill>
                  <a:srgbClr val="FF0000"/>
                </a:solidFill>
              </a:rPr>
              <a:t>El </a:t>
            </a:r>
            <a:r>
              <a:rPr lang="hr-HR" i="1" dirty="0" err="1">
                <a:solidFill>
                  <a:srgbClr val="FF0000"/>
                </a:solidFill>
              </a:rPr>
              <a:t>Diablo</a:t>
            </a:r>
            <a:endParaRPr lang="hr-HR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r-HR" i="1" dirty="0"/>
          </a:p>
          <a:p>
            <a:r>
              <a:rPr lang="hr-HR" b="1" dirty="0" err="1"/>
              <a:t>Task</a:t>
            </a:r>
            <a:r>
              <a:rPr lang="hr-HR" b="1" dirty="0"/>
              <a:t> 3: </a:t>
            </a:r>
            <a:r>
              <a:rPr lang="hr-HR" b="1" dirty="0" err="1"/>
              <a:t>Write</a:t>
            </a:r>
            <a:r>
              <a:rPr lang="hr-HR" b="1" dirty="0"/>
              <a:t> </a:t>
            </a:r>
            <a:r>
              <a:rPr lang="hr-HR" b="1" dirty="0" err="1"/>
              <a:t>what</a:t>
            </a:r>
            <a:r>
              <a:rPr lang="hr-HR" b="1" dirty="0"/>
              <a:t> Nora is </a:t>
            </a:r>
            <a:r>
              <a:rPr lang="hr-HR" b="1" dirty="0" err="1"/>
              <a:t>doing</a:t>
            </a:r>
            <a:r>
              <a:rPr lang="hr-HR" b="1" dirty="0"/>
              <a:t> </a:t>
            </a:r>
            <a:r>
              <a:rPr lang="hr-HR" b="1" dirty="0" err="1"/>
              <a:t>today</a:t>
            </a:r>
            <a:r>
              <a:rPr lang="hr-HR" b="1" dirty="0"/>
              <a:t>.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494FE52-ED0B-4C70-AE08-B26627B211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1C1B4D-5958-492B-A02C-EE36CD5BF885}"/>
              </a:ext>
            </a:extLst>
          </p:cNvPr>
          <p:cNvSpPr txBox="1"/>
          <p:nvPr/>
        </p:nvSpPr>
        <p:spPr>
          <a:xfrm>
            <a:off x="1428749" y="1171575"/>
            <a:ext cx="200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rgbClr val="FF0000"/>
                </a:solidFill>
              </a:rPr>
              <a:t>5</a:t>
            </a:r>
          </a:p>
          <a:p>
            <a:r>
              <a:rPr lang="hr-HR" sz="1200" dirty="0">
                <a:solidFill>
                  <a:srgbClr val="FF0000"/>
                </a:solidFill>
              </a:rPr>
              <a:t>3</a:t>
            </a:r>
          </a:p>
          <a:p>
            <a:r>
              <a:rPr lang="hr-HR" sz="1200" dirty="0">
                <a:solidFill>
                  <a:srgbClr val="FF0000"/>
                </a:solidFill>
              </a:rPr>
              <a:t>4</a:t>
            </a:r>
          </a:p>
          <a:p>
            <a:r>
              <a:rPr lang="hr-HR" sz="1200" dirty="0">
                <a:solidFill>
                  <a:srgbClr val="FF0000"/>
                </a:solidFill>
              </a:rPr>
              <a:t>1</a:t>
            </a:r>
          </a:p>
          <a:p>
            <a:r>
              <a:rPr lang="hr-HR" sz="1200" dirty="0">
                <a:solidFill>
                  <a:srgbClr val="FF0000"/>
                </a:solidFill>
              </a:rPr>
              <a:t>2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A33B88-C7EB-4DA7-9603-219DA98EB335}"/>
              </a:ext>
            </a:extLst>
          </p:cNvPr>
          <p:cNvSpPr txBox="1"/>
          <p:nvPr/>
        </p:nvSpPr>
        <p:spPr>
          <a:xfrm>
            <a:off x="2743199" y="4598634"/>
            <a:ext cx="6205492" cy="1926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 is doing the grocery shopping.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10 am she is going to the dentist.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11 am she is making a birthday cake for Sarah.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1 pm she is taking grandpa to the airport.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3 pm she is feeding Ethan’s cat.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4.30 pm she is delivering the cake.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5 pm she is waiting for the dishwasher repairman.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7 pm she is taking out the garbage can.</a:t>
            </a:r>
            <a:endParaRPr lang="en-US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4BF89B-CF76-4D45-BBD7-7C5FDC8424FD}"/>
              </a:ext>
            </a:extLst>
          </p:cNvPr>
          <p:cNvSpPr txBox="1"/>
          <p:nvPr/>
        </p:nvSpPr>
        <p:spPr>
          <a:xfrm>
            <a:off x="2831977" y="4358936"/>
            <a:ext cx="4873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is picking up the dry-cleaning</a:t>
            </a:r>
          </a:p>
        </p:txBody>
      </p:sp>
    </p:spTree>
    <p:extLst>
      <p:ext uri="{BB962C8B-B14F-4D97-AF65-F5344CB8AC3E}">
        <p14:creationId xmlns="" xmlns:p14="http://schemas.microsoft.com/office/powerpoint/2010/main" val="2295681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E4ECBF-5B36-41E0-8363-D4DAFDD3F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9080" y="139700"/>
            <a:ext cx="6248120" cy="3032125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4: </a:t>
            </a:r>
            <a:r>
              <a:rPr lang="hr-HR" b="1" dirty="0" err="1"/>
              <a:t>What</a:t>
            </a:r>
            <a:r>
              <a:rPr lang="hr-HR" b="1" dirty="0"/>
              <a:t> are </a:t>
            </a:r>
            <a:r>
              <a:rPr lang="hr-HR" b="1" dirty="0" err="1"/>
              <a:t>your</a:t>
            </a:r>
            <a:r>
              <a:rPr lang="hr-HR" b="1" dirty="0"/>
              <a:t> </a:t>
            </a:r>
            <a:r>
              <a:rPr lang="hr-HR" b="1" dirty="0" err="1"/>
              <a:t>arrangements</a:t>
            </a:r>
            <a:r>
              <a:rPr lang="hr-HR" b="1" dirty="0"/>
              <a:t> </a:t>
            </a:r>
            <a:r>
              <a:rPr lang="hr-HR" b="1" dirty="0" err="1"/>
              <a:t>next</a:t>
            </a:r>
            <a:r>
              <a:rPr lang="hr-HR" b="1" dirty="0"/>
              <a:t> </a:t>
            </a:r>
            <a:r>
              <a:rPr lang="hr-HR" b="1" dirty="0" err="1"/>
              <a:t>week</a:t>
            </a:r>
            <a:r>
              <a:rPr lang="hr-HR" b="1" dirty="0"/>
              <a:t>? </a:t>
            </a:r>
            <a:r>
              <a:rPr lang="hr-HR" b="1" dirty="0" err="1"/>
              <a:t>Complete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sentences</a:t>
            </a:r>
            <a:r>
              <a:rPr lang="hr-HR" b="1" dirty="0"/>
              <a:t>. Use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present</a:t>
            </a:r>
            <a:r>
              <a:rPr lang="hr-HR" b="1" dirty="0"/>
              <a:t> </a:t>
            </a:r>
            <a:r>
              <a:rPr lang="hr-HR" b="1" dirty="0" err="1"/>
              <a:t>continuous</a:t>
            </a:r>
            <a:r>
              <a:rPr lang="hr-HR" b="1" dirty="0"/>
              <a:t>. </a:t>
            </a:r>
            <a:endParaRPr lang="hr-HR" i="1" dirty="0"/>
          </a:p>
          <a:p>
            <a:r>
              <a:rPr lang="hr-HR" b="1" dirty="0" err="1"/>
              <a:t>Task</a:t>
            </a:r>
            <a:r>
              <a:rPr lang="hr-HR" b="1" dirty="0"/>
              <a:t> 5: </a:t>
            </a:r>
            <a:r>
              <a:rPr lang="hr-HR" b="1" dirty="0" err="1"/>
              <a:t>What</a:t>
            </a:r>
            <a:r>
              <a:rPr lang="hr-HR" b="1" dirty="0"/>
              <a:t> are </a:t>
            </a:r>
            <a:r>
              <a:rPr lang="hr-HR" b="1" dirty="0" err="1"/>
              <a:t>they</a:t>
            </a:r>
            <a:r>
              <a:rPr lang="hr-HR" b="1" dirty="0"/>
              <a:t> </a:t>
            </a:r>
            <a:r>
              <a:rPr lang="hr-HR" b="1" dirty="0" err="1"/>
              <a:t>doing</a:t>
            </a:r>
            <a:r>
              <a:rPr lang="hr-HR" b="1" dirty="0"/>
              <a:t> at </a:t>
            </a:r>
            <a:r>
              <a:rPr lang="hr-HR" b="1" dirty="0" err="1"/>
              <a:t>the</a:t>
            </a:r>
            <a:r>
              <a:rPr lang="hr-HR" b="1" dirty="0"/>
              <a:t> moment? Use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present</a:t>
            </a:r>
            <a:r>
              <a:rPr lang="hr-HR" b="1" dirty="0"/>
              <a:t> </a:t>
            </a:r>
            <a:r>
              <a:rPr lang="hr-HR" b="1" dirty="0" err="1"/>
              <a:t>continuous</a:t>
            </a:r>
            <a:r>
              <a:rPr lang="hr-HR" b="1" dirty="0"/>
              <a:t>.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C566890-F291-4D85-B557-F0A72EB385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71" y="0"/>
            <a:ext cx="5228403" cy="6835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F703CE9-F9A9-4F81-981C-6D2FCDBF7E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769" y="3319158"/>
            <a:ext cx="11456431" cy="266254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3D499A1-DF19-4B0A-81E7-8BC992496D9D}"/>
              </a:ext>
            </a:extLst>
          </p:cNvPr>
          <p:cNvSpPr txBox="1"/>
          <p:nvPr/>
        </p:nvSpPr>
        <p:spPr>
          <a:xfrm>
            <a:off x="6374167" y="3693111"/>
            <a:ext cx="477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she is trying on/wearing/buying a stripy T-shirt.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B754291-017C-491B-A034-CBFBFF2E4E8C}"/>
              </a:ext>
            </a:extLst>
          </p:cNvPr>
          <p:cNvSpPr txBox="1"/>
          <p:nvPr/>
        </p:nvSpPr>
        <p:spPr>
          <a:xfrm>
            <a:off x="5771965" y="4089444"/>
            <a:ext cx="477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they are typing in silence.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3EC5E60-21A8-4C8B-9E4F-809F9BC0E73D}"/>
              </a:ext>
            </a:extLst>
          </p:cNvPr>
          <p:cNvSpPr txBox="1"/>
          <p:nvPr/>
        </p:nvSpPr>
        <p:spPr>
          <a:xfrm>
            <a:off x="6704120" y="4561366"/>
            <a:ext cx="477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she is having some tea.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68D091A-EFD2-468E-8466-1085B16859B1}"/>
              </a:ext>
            </a:extLst>
          </p:cNvPr>
          <p:cNvSpPr txBox="1"/>
          <p:nvPr/>
        </p:nvSpPr>
        <p:spPr>
          <a:xfrm>
            <a:off x="6526567" y="4998205"/>
            <a:ext cx="477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he is tuning his guitar.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426EBB5-3FA4-429E-AF1C-654E5A4CFCAD}"/>
              </a:ext>
            </a:extLst>
          </p:cNvPr>
          <p:cNvSpPr txBox="1"/>
          <p:nvPr/>
        </p:nvSpPr>
        <p:spPr>
          <a:xfrm>
            <a:off x="6158984" y="5441203"/>
            <a:ext cx="477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she is eating out.</a:t>
            </a:r>
          </a:p>
        </p:txBody>
      </p:sp>
    </p:spTree>
    <p:extLst>
      <p:ext uri="{BB962C8B-B14F-4D97-AF65-F5344CB8AC3E}">
        <p14:creationId xmlns="" xmlns:p14="http://schemas.microsoft.com/office/powerpoint/2010/main" val="3626429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9DC227-1DFE-4F61-8312-70C973D4C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3640" y="1001058"/>
            <a:ext cx="3168588" cy="4351338"/>
          </a:xfrm>
        </p:spPr>
        <p:txBody>
          <a:bodyPr>
            <a:normAutofit lnSpcReduction="10000"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6: </a:t>
            </a:r>
            <a:r>
              <a:rPr lang="hr-HR" b="1" dirty="0" err="1"/>
              <a:t>Circle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correct</a:t>
            </a:r>
            <a:r>
              <a:rPr lang="hr-HR" b="1" dirty="0"/>
              <a:t> </a:t>
            </a:r>
            <a:r>
              <a:rPr lang="hr-HR" b="1" dirty="0" err="1"/>
              <a:t>answer</a:t>
            </a:r>
            <a:r>
              <a:rPr lang="hr-HR" b="1" dirty="0"/>
              <a:t>. </a:t>
            </a:r>
            <a:r>
              <a:rPr lang="hr-HR" i="1" dirty="0" err="1" smtClean="0">
                <a:solidFill>
                  <a:srgbClr val="0070C0"/>
                </a:solidFill>
              </a:rPr>
              <a:t>Present</a:t>
            </a:r>
            <a:r>
              <a:rPr lang="hr-HR" i="1" dirty="0" smtClean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simple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/>
              <a:t>– svakodnevne aktivnosti i dnevne rutine</a:t>
            </a:r>
          </a:p>
          <a:p>
            <a:pPr marL="0" indent="0">
              <a:buNone/>
            </a:pPr>
            <a:r>
              <a:rPr lang="hr-HR" i="1" dirty="0" err="1">
                <a:solidFill>
                  <a:srgbClr val="0070C0"/>
                </a:solidFill>
              </a:rPr>
              <a:t>Present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 err="1">
                <a:solidFill>
                  <a:srgbClr val="0070C0"/>
                </a:solidFill>
              </a:rPr>
              <a:t>continuous</a:t>
            </a:r>
            <a:r>
              <a:rPr lang="hr-HR" i="1" dirty="0">
                <a:solidFill>
                  <a:srgbClr val="0070C0"/>
                </a:solidFill>
              </a:rPr>
              <a:t> </a:t>
            </a:r>
            <a:r>
              <a:rPr lang="hr-HR" i="1" dirty="0"/>
              <a:t>– radnja koja se događa sada ili planovi u neposrednoj budućnosti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580EBED-0AEF-476A-B9B7-19BD6C7B4A4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015" y="595091"/>
            <a:ext cx="7618713" cy="544700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14979E56-A0A5-4EB0-A057-CFBB88820D6C}"/>
              </a:ext>
            </a:extLst>
          </p:cNvPr>
          <p:cNvSpPr/>
          <p:nvPr/>
        </p:nvSpPr>
        <p:spPr>
          <a:xfrm>
            <a:off x="719091" y="2068497"/>
            <a:ext cx="532660" cy="23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BD3AF3A-AD7C-40AA-8B01-950921F8661E}"/>
              </a:ext>
            </a:extLst>
          </p:cNvPr>
          <p:cNvSpPr/>
          <p:nvPr/>
        </p:nvSpPr>
        <p:spPr>
          <a:xfrm>
            <a:off x="1267215" y="3742503"/>
            <a:ext cx="1225919" cy="3234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A0FEA10B-A772-445E-B9D4-337022358C57}"/>
              </a:ext>
            </a:extLst>
          </p:cNvPr>
          <p:cNvSpPr/>
          <p:nvPr/>
        </p:nvSpPr>
        <p:spPr>
          <a:xfrm>
            <a:off x="5055832" y="3203183"/>
            <a:ext cx="390618" cy="23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D7135213-F0C5-4139-AF10-5AAE04CCB1FE}"/>
              </a:ext>
            </a:extLst>
          </p:cNvPr>
          <p:cNvSpPr/>
          <p:nvPr/>
        </p:nvSpPr>
        <p:spPr>
          <a:xfrm>
            <a:off x="1435217" y="2353837"/>
            <a:ext cx="532660" cy="23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188C8A4-4CCC-41E7-B9E8-DAAF5F294FE3}"/>
              </a:ext>
            </a:extLst>
          </p:cNvPr>
          <p:cNvSpPr/>
          <p:nvPr/>
        </p:nvSpPr>
        <p:spPr>
          <a:xfrm>
            <a:off x="4984811" y="4416524"/>
            <a:ext cx="667304" cy="23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93B35FB-B46D-409E-830F-5E90555B38D4}"/>
              </a:ext>
            </a:extLst>
          </p:cNvPr>
          <p:cNvSpPr/>
          <p:nvPr/>
        </p:nvSpPr>
        <p:spPr>
          <a:xfrm>
            <a:off x="4601592" y="4134658"/>
            <a:ext cx="532660" cy="23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1DE81B1-5200-4FD7-A6F8-BB2FF7415967}"/>
              </a:ext>
            </a:extLst>
          </p:cNvPr>
          <p:cNvSpPr/>
          <p:nvPr/>
        </p:nvSpPr>
        <p:spPr>
          <a:xfrm>
            <a:off x="4342372" y="4698391"/>
            <a:ext cx="532660" cy="23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C23A6F9-C1DA-4902-B79B-7344946812B4}"/>
              </a:ext>
            </a:extLst>
          </p:cNvPr>
          <p:cNvSpPr/>
          <p:nvPr/>
        </p:nvSpPr>
        <p:spPr>
          <a:xfrm>
            <a:off x="6641976" y="5258852"/>
            <a:ext cx="532660" cy="23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D9694B1D-B415-446E-87C1-74A27F5D1217}"/>
              </a:ext>
            </a:extLst>
          </p:cNvPr>
          <p:cNvSpPr/>
          <p:nvPr/>
        </p:nvSpPr>
        <p:spPr>
          <a:xfrm>
            <a:off x="4601592" y="5028032"/>
            <a:ext cx="532660" cy="23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AB2C5E1-94CF-470E-A509-235BD97A6112}"/>
              </a:ext>
            </a:extLst>
          </p:cNvPr>
          <p:cNvSpPr/>
          <p:nvPr/>
        </p:nvSpPr>
        <p:spPr>
          <a:xfrm>
            <a:off x="4984811" y="5597371"/>
            <a:ext cx="532660" cy="23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D81C4387-FE20-4FFD-94F4-4417089546B5}"/>
              </a:ext>
            </a:extLst>
          </p:cNvPr>
          <p:cNvSpPr/>
          <p:nvPr/>
        </p:nvSpPr>
        <p:spPr>
          <a:xfrm>
            <a:off x="1701547" y="3511683"/>
            <a:ext cx="532660" cy="23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8106E64-31B8-411C-B03C-5001D7F7CB19}"/>
              </a:ext>
            </a:extLst>
          </p:cNvPr>
          <p:cNvSpPr/>
          <p:nvPr/>
        </p:nvSpPr>
        <p:spPr>
          <a:xfrm>
            <a:off x="645873" y="4405990"/>
            <a:ext cx="532660" cy="23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AD2F6C42-B9D6-4A33-8BAD-5889324B848D}"/>
              </a:ext>
            </a:extLst>
          </p:cNvPr>
          <p:cNvSpPr/>
          <p:nvPr/>
        </p:nvSpPr>
        <p:spPr>
          <a:xfrm>
            <a:off x="5517471" y="3855478"/>
            <a:ext cx="532660" cy="23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DB3B42F-7DF8-455F-AAC8-CA03C08202E8}"/>
              </a:ext>
            </a:extLst>
          </p:cNvPr>
          <p:cNvSpPr/>
          <p:nvPr/>
        </p:nvSpPr>
        <p:spPr>
          <a:xfrm>
            <a:off x="1251751" y="4688938"/>
            <a:ext cx="532660" cy="23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F2AAC382-C5A9-4089-ADBB-C49EDA2E86BB}"/>
              </a:ext>
            </a:extLst>
          </p:cNvPr>
          <p:cNvSpPr/>
          <p:nvPr/>
        </p:nvSpPr>
        <p:spPr>
          <a:xfrm>
            <a:off x="705035" y="2639737"/>
            <a:ext cx="532660" cy="23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5EF4941-A89B-4644-B5AA-14BEF89BE991}"/>
              </a:ext>
            </a:extLst>
          </p:cNvPr>
          <p:cNvSpPr/>
          <p:nvPr/>
        </p:nvSpPr>
        <p:spPr>
          <a:xfrm>
            <a:off x="4256820" y="3532823"/>
            <a:ext cx="877432" cy="2232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615C7163-362A-49B9-920A-38C690F5B438}"/>
              </a:ext>
            </a:extLst>
          </p:cNvPr>
          <p:cNvSpPr/>
          <p:nvPr/>
        </p:nvSpPr>
        <p:spPr>
          <a:xfrm>
            <a:off x="2493135" y="2945907"/>
            <a:ext cx="532660" cy="23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931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80F1D0-BE30-4AAF-A80A-3CAE35B82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215" y="1253331"/>
            <a:ext cx="2112146" cy="4351338"/>
          </a:xfrm>
        </p:spPr>
        <p:txBody>
          <a:bodyPr>
            <a:normAutofit/>
          </a:bodyPr>
          <a:lstStyle/>
          <a:p>
            <a:r>
              <a:rPr lang="hr-HR" b="1" dirty="0" err="1"/>
              <a:t>Task</a:t>
            </a:r>
            <a:r>
              <a:rPr lang="hr-HR" b="1" dirty="0"/>
              <a:t> 7: </a:t>
            </a:r>
            <a:r>
              <a:rPr lang="hr-HR" b="1" dirty="0" err="1"/>
              <a:t>Complete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dialogue</a:t>
            </a:r>
            <a:r>
              <a:rPr lang="hr-HR" b="1" dirty="0"/>
              <a:t> </a:t>
            </a:r>
            <a:r>
              <a:rPr lang="hr-HR" b="1" dirty="0" err="1"/>
              <a:t>with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correct</a:t>
            </a:r>
            <a:r>
              <a:rPr lang="hr-HR" b="1" dirty="0"/>
              <a:t> </a:t>
            </a:r>
            <a:r>
              <a:rPr lang="hr-HR" b="1" dirty="0" err="1"/>
              <a:t>form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verbs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brackets</a:t>
            </a:r>
            <a:r>
              <a:rPr lang="hr-HR" b="1" dirty="0" err="1" smtClean="0"/>
              <a:t>.</a:t>
            </a:r>
            <a:r>
              <a:rPr lang="hr-HR" i="1" dirty="0" smtClean="0"/>
              <a:t>. </a:t>
            </a:r>
            <a:r>
              <a:rPr lang="hr-HR" b="1" dirty="0" smtClean="0"/>
              <a:t> 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F44200-2657-4441-A7E0-C45F841576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639" y="427560"/>
            <a:ext cx="9218359" cy="584007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F0691D6-6FDB-4F5C-8174-A2E8C01A7497}"/>
              </a:ext>
            </a:extLst>
          </p:cNvPr>
          <p:cNvSpPr txBox="1"/>
          <p:nvPr/>
        </p:nvSpPr>
        <p:spPr>
          <a:xfrm>
            <a:off x="2574524" y="1562470"/>
            <a:ext cx="15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am </a:t>
            </a:r>
            <a:r>
              <a:rPr lang="hr-HR" i="1" dirty="0" err="1">
                <a:solidFill>
                  <a:srgbClr val="FF0000"/>
                </a:solidFill>
              </a:rPr>
              <a:t>meeting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62BF495-9398-4829-9A46-38563CF6DD2D}"/>
              </a:ext>
            </a:extLst>
          </p:cNvPr>
          <p:cNvSpPr txBox="1"/>
          <p:nvPr/>
        </p:nvSpPr>
        <p:spPr>
          <a:xfrm>
            <a:off x="2783745" y="1884871"/>
            <a:ext cx="15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wearing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1C93E61-6658-4585-8071-B13563CF0397}"/>
              </a:ext>
            </a:extLst>
          </p:cNvPr>
          <p:cNvSpPr txBox="1"/>
          <p:nvPr/>
        </p:nvSpPr>
        <p:spPr>
          <a:xfrm>
            <a:off x="1128920" y="4651078"/>
            <a:ext cx="15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grab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A6222A-1B9A-4EAF-81AE-F89600F3E966}"/>
              </a:ext>
            </a:extLst>
          </p:cNvPr>
          <p:cNvSpPr txBox="1"/>
          <p:nvPr/>
        </p:nvSpPr>
        <p:spPr>
          <a:xfrm>
            <a:off x="1128921" y="4941703"/>
            <a:ext cx="15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don’t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go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5737E0-54C6-481D-BCE8-35B63509FBF6}"/>
              </a:ext>
            </a:extLst>
          </p:cNvPr>
          <p:cNvSpPr txBox="1"/>
          <p:nvPr/>
        </p:nvSpPr>
        <p:spPr>
          <a:xfrm>
            <a:off x="2272683" y="5604669"/>
            <a:ext cx="15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buy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FCE0F63-7917-474D-B076-38ACA20FB6F5}"/>
              </a:ext>
            </a:extLst>
          </p:cNvPr>
          <p:cNvSpPr txBox="1"/>
          <p:nvPr/>
        </p:nvSpPr>
        <p:spPr>
          <a:xfrm>
            <a:off x="2362939" y="2896096"/>
            <a:ext cx="15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don’t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like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2363024-5121-48C1-93EB-817FE9AC5A6C}"/>
              </a:ext>
            </a:extLst>
          </p:cNvPr>
          <p:cNvSpPr txBox="1"/>
          <p:nvPr/>
        </p:nvSpPr>
        <p:spPr>
          <a:xfrm>
            <a:off x="4749145" y="3594381"/>
            <a:ext cx="59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do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C40CBA2-8F3B-4F09-9EAE-AB01E78C9286}"/>
              </a:ext>
            </a:extLst>
          </p:cNvPr>
          <p:cNvSpPr txBox="1"/>
          <p:nvPr/>
        </p:nvSpPr>
        <p:spPr>
          <a:xfrm>
            <a:off x="2946527" y="3593439"/>
            <a:ext cx="596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do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27668DC-A8BD-48F0-918E-7FC8EF3C2466}"/>
              </a:ext>
            </a:extLst>
          </p:cNvPr>
          <p:cNvSpPr txBox="1"/>
          <p:nvPr/>
        </p:nvSpPr>
        <p:spPr>
          <a:xfrm>
            <a:off x="1887960" y="4267571"/>
            <a:ext cx="15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listen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50556BA-0857-48A8-BC57-498DA3CBC56D}"/>
              </a:ext>
            </a:extLst>
          </p:cNvPr>
          <p:cNvSpPr txBox="1"/>
          <p:nvPr/>
        </p:nvSpPr>
        <p:spPr>
          <a:xfrm>
            <a:off x="1577023" y="1905741"/>
            <a:ext cx="73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are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5DC0D43-95FF-422D-8BDB-12D02A12D075}"/>
              </a:ext>
            </a:extLst>
          </p:cNvPr>
          <p:cNvSpPr txBox="1"/>
          <p:nvPr/>
        </p:nvSpPr>
        <p:spPr>
          <a:xfrm>
            <a:off x="2050741" y="2249012"/>
            <a:ext cx="15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raining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C5E0FAA-5DB3-4349-BA5A-951C2D6B5BFB}"/>
              </a:ext>
            </a:extLst>
          </p:cNvPr>
          <p:cNvSpPr txBox="1"/>
          <p:nvPr/>
        </p:nvSpPr>
        <p:spPr>
          <a:xfrm>
            <a:off x="2578935" y="2549600"/>
            <a:ext cx="1518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is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clearing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4894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530</Words>
  <Application>Microsoft Office PowerPoint</Application>
  <PresentationFormat>Custom</PresentationFormat>
  <Paragraphs>71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Unit 1: Lesson 4  Sounds like a plan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57</cp:revision>
  <dcterms:created xsi:type="dcterms:W3CDTF">2021-09-01T06:25:32Z</dcterms:created>
  <dcterms:modified xsi:type="dcterms:W3CDTF">2021-10-12T07:05:33Z</dcterms:modified>
</cp:coreProperties>
</file>